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Ubuntu" charset="1" panose="020B0504030602030204"/>
      <p:regular r:id="rId12"/>
    </p:embeddedFont>
    <p:embeddedFont>
      <p:font typeface="Montserrat" charset="1" panose="00000500000000000000"/>
      <p:regular r:id="rId13"/>
    </p:embeddedFont>
    <p:embeddedFont>
      <p:font typeface="Canva Sans Bold" charset="1" panose="020B0803030501040103"/>
      <p:regular r:id="rId14"/>
    </p:embeddedFont>
    <p:embeddedFont>
      <p:font typeface="Ubuntu Bold" charset="1" panose="020B0804030602030204"/>
      <p:regular r:id="rId15"/>
    </p:embeddedFont>
    <p:embeddedFont>
      <p:font typeface="Montserrat Bold" charset="1" panose="000008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svg>
</file>

<file path=ppt/media/image3.png>
</file>

<file path=ppt/media/image4.sv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embeddings/oleObject1.bin" Type="http://schemas.openxmlformats.org/officeDocument/2006/relationships/oleObjec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601894">
            <a:off x="2645986" y="5036030"/>
            <a:ext cx="19259568" cy="9839888"/>
          </a:xfrm>
          <a:custGeom>
            <a:avLst/>
            <a:gdLst/>
            <a:ahLst/>
            <a:cxnLst/>
            <a:rect r="r" b="b" t="t" l="l"/>
            <a:pathLst>
              <a:path h="9839888" w="19259568">
                <a:moveTo>
                  <a:pt x="19259569" y="0"/>
                </a:moveTo>
                <a:lnTo>
                  <a:pt x="0" y="0"/>
                </a:lnTo>
                <a:lnTo>
                  <a:pt x="0" y="9839889"/>
                </a:lnTo>
                <a:lnTo>
                  <a:pt x="19259569" y="9839889"/>
                </a:lnTo>
                <a:lnTo>
                  <a:pt x="1925956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37082">
            <a:off x="6910948" y="-2605775"/>
            <a:ext cx="11863616" cy="6061230"/>
          </a:xfrm>
          <a:custGeom>
            <a:avLst/>
            <a:gdLst/>
            <a:ahLst/>
            <a:cxnLst/>
            <a:rect r="r" b="b" t="t" l="l"/>
            <a:pathLst>
              <a:path h="6061230" w="11863616">
                <a:moveTo>
                  <a:pt x="0" y="0"/>
                </a:moveTo>
                <a:lnTo>
                  <a:pt x="11863617" y="0"/>
                </a:lnTo>
                <a:lnTo>
                  <a:pt x="11863617" y="6061229"/>
                </a:lnTo>
                <a:lnTo>
                  <a:pt x="0" y="60612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55120" y="1380273"/>
            <a:ext cx="620395" cy="620395"/>
          </a:xfrm>
          <a:custGeom>
            <a:avLst/>
            <a:gdLst/>
            <a:ahLst/>
            <a:cxnLst/>
            <a:rect r="r" b="b" t="t" l="l"/>
            <a:pathLst>
              <a:path h="620395" w="620395">
                <a:moveTo>
                  <a:pt x="0" y="0"/>
                </a:moveTo>
                <a:lnTo>
                  <a:pt x="620395" y="0"/>
                </a:lnTo>
                <a:lnTo>
                  <a:pt x="620395" y="620395"/>
                </a:lnTo>
                <a:lnTo>
                  <a:pt x="0" y="6203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55463" y="3367153"/>
            <a:ext cx="9708265" cy="5148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59"/>
              </a:lnSpc>
            </a:pPr>
            <a:r>
              <a:rPr lang="en-US" sz="8088" spc="64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Su</a:t>
            </a:r>
            <a:r>
              <a:rPr lang="en-US" sz="8088" spc="64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perstore Sales Dashboard</a:t>
            </a:r>
          </a:p>
          <a:p>
            <a:pPr algn="ctr">
              <a:lnSpc>
                <a:spcPts val="10159"/>
              </a:lnSpc>
            </a:pPr>
          </a:p>
          <a:p>
            <a:pPr algn="ctr">
              <a:lnSpc>
                <a:spcPts val="1015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320807" y="1546813"/>
            <a:ext cx="3833493" cy="249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13"/>
              </a:lnSpc>
            </a:pPr>
            <a:r>
              <a:rPr lang="en-US" sz="1438" spc="222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REVANTH REDDY YAKKANTI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05393" y="6043051"/>
            <a:ext cx="10808405" cy="589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15"/>
              </a:lnSpc>
            </a:pPr>
            <a:r>
              <a:rPr lang="en-US" sz="3368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Task 3 –</a:t>
            </a:r>
            <a:r>
              <a:rPr lang="en-US" b="true" sz="336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Dashboard Design | Data Analyst Internship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6263733"/>
            <a:chOff x="0" y="0"/>
            <a:chExt cx="2833290" cy="970416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2833290" cy="970416"/>
            </a:xfrm>
            <a:custGeom>
              <a:avLst/>
              <a:gdLst/>
              <a:ahLst/>
              <a:cxnLst/>
              <a:rect r="r" b="b" t="t" l="l"/>
              <a:pathLst>
                <a:path h="970416" w="2833290">
                  <a:moveTo>
                    <a:pt x="2833290" y="0"/>
                  </a:moveTo>
                  <a:lnTo>
                    <a:pt x="0" y="0"/>
                  </a:lnTo>
                  <a:lnTo>
                    <a:pt x="0" y="970416"/>
                  </a:lnTo>
                  <a:lnTo>
                    <a:pt x="2833290" y="970416"/>
                  </a:lnTo>
                  <a:close/>
                </a:path>
              </a:pathLst>
            </a:custGeom>
            <a:blipFill>
              <a:blip r:embed="rId2"/>
              <a:stretch>
                <a:fillRect l="0" t="-47443" r="0" b="-47443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2486564" y="2827417"/>
            <a:ext cx="15801436" cy="6872631"/>
            <a:chOff x="0" y="0"/>
            <a:chExt cx="4161695" cy="18100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161695" cy="1810076"/>
            </a:xfrm>
            <a:custGeom>
              <a:avLst/>
              <a:gdLst/>
              <a:ahLst/>
              <a:cxnLst/>
              <a:rect r="r" b="b" t="t" l="l"/>
              <a:pathLst>
                <a:path h="1810076" w="4161695">
                  <a:moveTo>
                    <a:pt x="0" y="0"/>
                  </a:moveTo>
                  <a:lnTo>
                    <a:pt x="4161695" y="0"/>
                  </a:lnTo>
                  <a:lnTo>
                    <a:pt x="4161695" y="1810076"/>
                  </a:lnTo>
                  <a:lnTo>
                    <a:pt x="0" y="1810076"/>
                  </a:lnTo>
                  <a:close/>
                </a:path>
              </a:pathLst>
            </a:custGeom>
            <a:solidFill>
              <a:srgbClr val="000000">
                <a:alpha val="74902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95275"/>
              <a:ext cx="4161695" cy="21053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1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519742"/>
            <a:ext cx="9021813" cy="1634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9"/>
              </a:lnSpc>
            </a:pPr>
            <a:r>
              <a:rPr lang="en-US" b="true" sz="465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Introduction: Power BI Dashboard for Superstore Sales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50588" y="4311069"/>
            <a:ext cx="5223980" cy="524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3"/>
              </a:lnSpc>
            </a:pPr>
            <a:r>
              <a:rPr lang="en-US" sz="3203" spc="25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Objective &amp; Tools Used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651984" y="4311069"/>
            <a:ext cx="4376147" cy="524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3"/>
              </a:lnSpc>
            </a:pPr>
            <a:r>
              <a:rPr lang="en-US" sz="3203" spc="25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Dashboard Screenshot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350588" y="7381071"/>
            <a:ext cx="5223980" cy="524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3"/>
              </a:lnSpc>
            </a:pPr>
            <a:r>
              <a:rPr lang="en-US" sz="3203" spc="25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KPIs, Charts &amp; Filters Used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51984" y="7381071"/>
            <a:ext cx="4376147" cy="524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3"/>
              </a:lnSpc>
            </a:pPr>
            <a:r>
              <a:rPr lang="en-US" sz="3203" spc="25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Key Business Insights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350588" y="3484243"/>
            <a:ext cx="1105682" cy="864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59"/>
              </a:lnSpc>
            </a:pPr>
            <a:r>
              <a:rPr lang="en-US" sz="5381" spc="43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01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651984" y="3484243"/>
            <a:ext cx="1105682" cy="864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59"/>
              </a:lnSpc>
            </a:pPr>
            <a:r>
              <a:rPr lang="en-US" sz="5381" spc="43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03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350588" y="6554245"/>
            <a:ext cx="1105682" cy="864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59"/>
              </a:lnSpc>
            </a:pPr>
            <a:r>
              <a:rPr lang="en-US" sz="5381" spc="43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651984" y="6554245"/>
            <a:ext cx="1105682" cy="864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59"/>
              </a:lnSpc>
            </a:pPr>
            <a:r>
              <a:rPr lang="en-US" sz="5381" spc="43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350588" y="4990240"/>
            <a:ext cx="4541721" cy="1249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Designed an interactive sales dashboard using Power BI to visualize business performance using Superstore data.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651984" y="4990240"/>
            <a:ext cx="4541721" cy="935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Snapshot of the final Power BI dashboard displaying real-time visuals and interactive features.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350588" y="8060242"/>
            <a:ext cx="4541721" cy="935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Used KPIs, charts, and slicers to highlight sales trends, category performance, and regional distribution.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651984" y="8060242"/>
            <a:ext cx="4541721" cy="1249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spc="-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Identified key patterns in sales performance—such as top-selling categories, regions, and seasonal trends.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566210" cy="3083943"/>
            <a:chOff x="0" y="0"/>
            <a:chExt cx="2782870" cy="8122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82870" cy="812232"/>
            </a:xfrm>
            <a:custGeom>
              <a:avLst/>
              <a:gdLst/>
              <a:ahLst/>
              <a:cxnLst/>
              <a:rect r="r" b="b" t="t" l="l"/>
              <a:pathLst>
                <a:path h="812232" w="2782870">
                  <a:moveTo>
                    <a:pt x="0" y="0"/>
                  </a:moveTo>
                  <a:lnTo>
                    <a:pt x="2782870" y="0"/>
                  </a:lnTo>
                  <a:lnTo>
                    <a:pt x="2782870" y="812232"/>
                  </a:lnTo>
                  <a:lnTo>
                    <a:pt x="0" y="81223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95275"/>
              <a:ext cx="2782870" cy="11075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1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71669" y="3760218"/>
            <a:ext cx="3452860" cy="1191175"/>
            <a:chOff x="0" y="0"/>
            <a:chExt cx="909395" cy="31372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09395" cy="313725"/>
            </a:xfrm>
            <a:custGeom>
              <a:avLst/>
              <a:gdLst/>
              <a:ahLst/>
              <a:cxnLst/>
              <a:rect r="r" b="b" t="t" l="l"/>
              <a:pathLst>
                <a:path h="313725" w="909395">
                  <a:moveTo>
                    <a:pt x="0" y="0"/>
                  </a:moveTo>
                  <a:lnTo>
                    <a:pt x="909395" y="0"/>
                  </a:lnTo>
                  <a:lnTo>
                    <a:pt x="909395" y="313725"/>
                  </a:lnTo>
                  <a:lnTo>
                    <a:pt x="0" y="31372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95275"/>
              <a:ext cx="909395" cy="6090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1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737082">
            <a:off x="7814531" y="-1569535"/>
            <a:ext cx="11863616" cy="6061230"/>
          </a:xfrm>
          <a:custGeom>
            <a:avLst/>
            <a:gdLst/>
            <a:ahLst/>
            <a:cxnLst/>
            <a:rect r="r" b="b" t="t" l="l"/>
            <a:pathLst>
              <a:path h="6061230" w="11863616">
                <a:moveTo>
                  <a:pt x="0" y="0"/>
                </a:moveTo>
                <a:lnTo>
                  <a:pt x="11863616" y="0"/>
                </a:lnTo>
                <a:lnTo>
                  <a:pt x="11863616" y="6061230"/>
                </a:lnTo>
                <a:lnTo>
                  <a:pt x="0" y="6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-5400000">
            <a:off x="10461900" y="-589639"/>
            <a:ext cx="1191175" cy="9890889"/>
            <a:chOff x="0" y="0"/>
            <a:chExt cx="660400" cy="548361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60400" cy="5483613"/>
            </a:xfrm>
            <a:custGeom>
              <a:avLst/>
              <a:gdLst/>
              <a:ahLst/>
              <a:cxnLst/>
              <a:rect r="r" b="b" t="t" l="l"/>
              <a:pathLst>
                <a:path h="5483613" w="660400">
                  <a:moveTo>
                    <a:pt x="220252" y="5464544"/>
                  </a:moveTo>
                  <a:cubicBezTo>
                    <a:pt x="254109" y="5476058"/>
                    <a:pt x="292600" y="5483613"/>
                    <a:pt x="330378" y="5483613"/>
                  </a:cubicBezTo>
                  <a:cubicBezTo>
                    <a:pt x="368157" y="5483613"/>
                    <a:pt x="404509" y="5477136"/>
                    <a:pt x="438009" y="5465622"/>
                  </a:cubicBezTo>
                  <a:cubicBezTo>
                    <a:pt x="438723" y="5465263"/>
                    <a:pt x="439435" y="5465263"/>
                    <a:pt x="440148" y="5464903"/>
                  </a:cubicBezTo>
                  <a:cubicBezTo>
                    <a:pt x="565955" y="5418848"/>
                    <a:pt x="658618" y="5297234"/>
                    <a:pt x="660400" y="5051359"/>
                  </a:cubicBezTo>
                  <a:lnTo>
                    <a:pt x="660400" y="0"/>
                  </a:lnTo>
                  <a:lnTo>
                    <a:pt x="0" y="0"/>
                  </a:lnTo>
                  <a:lnTo>
                    <a:pt x="0" y="5047611"/>
                  </a:lnTo>
                  <a:cubicBezTo>
                    <a:pt x="1782" y="5297953"/>
                    <a:pt x="93019" y="5419568"/>
                    <a:pt x="220252" y="5464544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95275"/>
              <a:ext cx="660400" cy="565188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11"/>
                </a:lnSpc>
              </a:pPr>
            </a:p>
          </p:txBody>
        </p:sp>
      </p:grpSp>
      <p:graphicFrame>
        <p:nvGraphicFramePr>
          <p:cNvPr name="Object 12" id="12"/>
          <p:cNvGraphicFramePr/>
          <p:nvPr/>
        </p:nvGraphicFramePr>
        <p:xfrm>
          <a:off x="565374" y="5380139"/>
          <a:ext cx="7586157" cy="4274588"/>
        </p:xfrm>
        <a:graphic>
          <a:graphicData uri="http://schemas.openxmlformats.org/presentationml/2006/ole">
            <p:oleObj imgW="9105900" imgH="5791200" r:id="rId5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13" id="13"/>
          <p:cNvSpPr txBox="true"/>
          <p:nvPr/>
        </p:nvSpPr>
        <p:spPr>
          <a:xfrm rot="0">
            <a:off x="734145" y="866775"/>
            <a:ext cx="11143843" cy="1163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302"/>
              </a:lnSpc>
            </a:pPr>
            <a:r>
              <a:rPr lang="en-US" sz="6644">
                <a:solidFill>
                  <a:srgbClr val="F7F3F2"/>
                </a:solidFill>
                <a:latin typeface="Ubuntu"/>
                <a:ea typeface="Ubuntu"/>
                <a:cs typeface="Ubuntu"/>
                <a:sym typeface="Ubuntu"/>
              </a:rPr>
              <a:t>Obje</a:t>
            </a:r>
            <a:r>
              <a:rPr lang="en-US" sz="6644">
                <a:solidFill>
                  <a:srgbClr val="F7F3F2"/>
                </a:solidFill>
                <a:latin typeface="Ubuntu"/>
                <a:ea typeface="Ubuntu"/>
                <a:cs typeface="Ubuntu"/>
                <a:sym typeface="Ubuntu"/>
              </a:rPr>
              <a:t>ctive &amp; Tools Used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302612" y="4168011"/>
            <a:ext cx="2980493" cy="347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37"/>
              </a:lnSpc>
            </a:pPr>
            <a:r>
              <a:rPr lang="en-US" sz="2100" spc="16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OBJECTIVE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559974" y="3958333"/>
            <a:ext cx="8995028" cy="1092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To design a dynamic and interactive dashboard that provides business stakeholders with clear visibility into sales performance, category trends, and regional insights using the Superstore dataset.</a:t>
            </a:r>
          </a:p>
          <a:p>
            <a:pPr algn="l">
              <a:lnSpc>
                <a:spcPts val="223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4975250"/>
            <a:chOff x="0" y="0"/>
            <a:chExt cx="4816593" cy="13103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310354"/>
            </a:xfrm>
            <a:custGeom>
              <a:avLst/>
              <a:gdLst/>
              <a:ahLst/>
              <a:cxnLst/>
              <a:rect r="r" b="b" t="t" l="l"/>
              <a:pathLst>
                <a:path h="1310354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10354"/>
                  </a:lnTo>
                  <a:lnTo>
                    <a:pt x="0" y="1310354"/>
                  </a:lnTo>
                  <a:close/>
                </a:path>
              </a:pathLst>
            </a:custGeom>
            <a:solidFill>
              <a:srgbClr val="F7F3F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95275"/>
              <a:ext cx="4816593" cy="1605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1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737082">
            <a:off x="7814531" y="-1569535"/>
            <a:ext cx="11863616" cy="6061230"/>
          </a:xfrm>
          <a:custGeom>
            <a:avLst/>
            <a:gdLst/>
            <a:ahLst/>
            <a:cxnLst/>
            <a:rect r="r" b="b" t="t" l="l"/>
            <a:pathLst>
              <a:path h="6061230" w="11863616">
                <a:moveTo>
                  <a:pt x="0" y="0"/>
                </a:moveTo>
                <a:lnTo>
                  <a:pt x="11863616" y="0"/>
                </a:lnTo>
                <a:lnTo>
                  <a:pt x="11863616" y="6061230"/>
                </a:lnTo>
                <a:lnTo>
                  <a:pt x="0" y="6061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150718" y="71774"/>
            <a:ext cx="8548779" cy="4903476"/>
            <a:chOff x="0" y="0"/>
            <a:chExt cx="7981950" cy="45783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4"/>
              <a:stretch>
                <a:fillRect l="-1403" t="0" r="-1403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289038" y="2022793"/>
            <a:ext cx="7232095" cy="815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8"/>
              </a:lnSpc>
            </a:pPr>
            <a:r>
              <a:rPr lang="en-US" sz="4649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K</a:t>
            </a:r>
            <a:r>
              <a:rPr lang="en-US" sz="4649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PIs, Charts &amp; Filters Used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52654" y="6101792"/>
            <a:ext cx="5654412" cy="1987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51348" indent="-175674" lvl="1">
              <a:lnSpc>
                <a:spcPts val="2278"/>
              </a:lnSpc>
              <a:buFont typeface="Arial"/>
              <a:buChar char="•"/>
            </a:pPr>
            <a:r>
              <a:rPr lang="en-US" sz="1627" spc="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Total Sales – Sum of sales across all orders.</a:t>
            </a:r>
          </a:p>
          <a:p>
            <a:pPr algn="ctr">
              <a:lnSpc>
                <a:spcPts val="2278"/>
              </a:lnSpc>
            </a:pPr>
          </a:p>
          <a:p>
            <a:pPr algn="ctr" marL="351348" indent="-175674" lvl="1">
              <a:lnSpc>
                <a:spcPts val="2278"/>
              </a:lnSpc>
              <a:buFont typeface="Arial"/>
              <a:buChar char="•"/>
            </a:pPr>
            <a:r>
              <a:rPr lang="en-US" sz="1627" spc="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Total Orders – Count of unique Order IDs</a:t>
            </a:r>
          </a:p>
          <a:p>
            <a:pPr algn="ctr">
              <a:lnSpc>
                <a:spcPts val="2278"/>
              </a:lnSpc>
            </a:pPr>
          </a:p>
          <a:p>
            <a:pPr algn="ctr" marL="351348" indent="-175674" lvl="1">
              <a:lnSpc>
                <a:spcPts val="2278"/>
              </a:lnSpc>
              <a:buFont typeface="Arial"/>
              <a:buChar char="•"/>
            </a:pPr>
            <a:r>
              <a:rPr lang="en-US" sz="1627" spc="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Total Customers – Number of distinct customers.</a:t>
            </a:r>
          </a:p>
          <a:p>
            <a:pPr algn="ctr">
              <a:lnSpc>
                <a:spcPts val="2278"/>
              </a:lnSpc>
            </a:pPr>
          </a:p>
          <a:p>
            <a:pPr algn="ctr" marL="351348" indent="-175674" lvl="1">
              <a:lnSpc>
                <a:spcPts val="2278"/>
              </a:lnSpc>
              <a:buFont typeface="Arial"/>
              <a:buChar char="•"/>
            </a:pPr>
            <a:r>
              <a:rPr lang="en-US" sz="1627" spc="13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Total Products Sold – Count of unique Product IDs.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6421" y="5095875"/>
            <a:ext cx="5910739" cy="431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34"/>
              </a:lnSpc>
              <a:spcBef>
                <a:spcPct val="0"/>
              </a:spcBef>
            </a:pPr>
            <a:r>
              <a:rPr lang="en-US" b="true" sz="2524" spc="2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Key Performance Indicators (KPIs):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82592" y="5095875"/>
            <a:ext cx="2159437" cy="431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34"/>
              </a:lnSpc>
              <a:spcBef>
                <a:spcPct val="0"/>
              </a:spcBef>
            </a:pPr>
            <a:r>
              <a:rPr lang="en-US" b="true" sz="2524" spc="2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Charts Used: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97616" y="5876062"/>
            <a:ext cx="5106204" cy="3855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45439" indent="-172720" lvl="1">
              <a:lnSpc>
                <a:spcPts val="2239"/>
              </a:lnSpc>
              <a:buFont typeface="Arial"/>
              <a:buChar char="•"/>
            </a:pPr>
            <a:r>
              <a:rPr lang="en-US" sz="1599" spc="12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Line Chart – To show sales trend over time (Order Month-Year).</a:t>
            </a:r>
          </a:p>
          <a:p>
            <a:pPr algn="ctr">
              <a:lnSpc>
                <a:spcPts val="2239"/>
              </a:lnSpc>
            </a:pPr>
          </a:p>
          <a:p>
            <a:pPr algn="ctr" marL="345439" indent="-172720" lvl="1">
              <a:lnSpc>
                <a:spcPts val="2239"/>
              </a:lnSpc>
              <a:buFont typeface="Arial"/>
              <a:buChar char="•"/>
            </a:pPr>
            <a:r>
              <a:rPr lang="en-US" sz="1599" spc="12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Bar Chart – Sales by Category to compare high-performing categories</a:t>
            </a:r>
          </a:p>
          <a:p>
            <a:pPr algn="ctr">
              <a:lnSpc>
                <a:spcPts val="2239"/>
              </a:lnSpc>
            </a:pPr>
          </a:p>
          <a:p>
            <a:pPr algn="ctr" marL="345439" indent="-172720" lvl="1">
              <a:lnSpc>
                <a:spcPts val="2239"/>
              </a:lnSpc>
              <a:buFont typeface="Arial"/>
              <a:buChar char="•"/>
            </a:pPr>
            <a:r>
              <a:rPr lang="en-US" sz="1599" spc="12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Column Chart – Sales by Sub-Category to dig deeper into product-level insights.</a:t>
            </a:r>
          </a:p>
          <a:p>
            <a:pPr algn="ctr">
              <a:lnSpc>
                <a:spcPts val="2239"/>
              </a:lnSpc>
            </a:pPr>
          </a:p>
          <a:p>
            <a:pPr algn="ctr" marL="345439" indent="-172720" lvl="1">
              <a:lnSpc>
                <a:spcPts val="2239"/>
              </a:lnSpc>
              <a:buFont typeface="Arial"/>
              <a:buChar char="•"/>
            </a:pPr>
            <a:r>
              <a:rPr lang="en-US" sz="1599" spc="12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Pie Chart – Distribution of sales across Regions.</a:t>
            </a:r>
          </a:p>
          <a:p>
            <a:pPr algn="ctr">
              <a:lnSpc>
                <a:spcPts val="2239"/>
              </a:lnSpc>
            </a:pPr>
          </a:p>
          <a:p>
            <a:pPr algn="ctr" marL="345439" indent="-172720" lvl="1">
              <a:lnSpc>
                <a:spcPts val="2239"/>
              </a:lnSpc>
              <a:buFont typeface="Arial"/>
              <a:buChar char="•"/>
            </a:pPr>
            <a:r>
              <a:rPr lang="en-US" sz="1599" spc="12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Map Visual – Geographical distribution of sales by State.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193829" y="5128895"/>
            <a:ext cx="3526155" cy="431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34"/>
              </a:lnSpc>
              <a:spcBef>
                <a:spcPct val="0"/>
              </a:spcBef>
            </a:pPr>
            <a:r>
              <a:rPr lang="en-US" b="true" sz="2524" spc="2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Filters (Slicers) Use</a:t>
            </a:r>
            <a:r>
              <a:rPr lang="en-US" sz="2524" spc="2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94370" y="5876062"/>
            <a:ext cx="5748285" cy="3027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35593" indent="-167796" lvl="1">
              <a:lnSpc>
                <a:spcPts val="2176"/>
              </a:lnSpc>
              <a:buFont typeface="Arial"/>
              <a:buChar char="•"/>
            </a:pPr>
            <a:r>
              <a:rPr lang="en-US" sz="1554" spc="12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Segment – Customer type filter (Consumer, Corporate, Home Office).</a:t>
            </a:r>
          </a:p>
          <a:p>
            <a:pPr algn="ctr">
              <a:lnSpc>
                <a:spcPts val="2176"/>
              </a:lnSpc>
            </a:pPr>
          </a:p>
          <a:p>
            <a:pPr algn="ctr" marL="335593" indent="-167796" lvl="1">
              <a:lnSpc>
                <a:spcPts val="2176"/>
              </a:lnSpc>
              <a:buFont typeface="Arial"/>
              <a:buChar char="•"/>
            </a:pPr>
            <a:r>
              <a:rPr lang="en-US" sz="1554" spc="12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Category – Product category filter (Furniture, Office Supplies, Technology).</a:t>
            </a:r>
          </a:p>
          <a:p>
            <a:pPr algn="ctr">
              <a:lnSpc>
                <a:spcPts val="2176"/>
              </a:lnSpc>
            </a:pPr>
          </a:p>
          <a:p>
            <a:pPr algn="ctr" marL="335593" indent="-167796" lvl="1">
              <a:lnSpc>
                <a:spcPts val="2176"/>
              </a:lnSpc>
              <a:buFont typeface="Arial"/>
              <a:buChar char="•"/>
            </a:pPr>
            <a:r>
              <a:rPr lang="en-US" sz="1554" spc="12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Region – Geographic filter to analyze regional performance.</a:t>
            </a:r>
          </a:p>
          <a:p>
            <a:pPr algn="ctr">
              <a:lnSpc>
                <a:spcPts val="2239"/>
              </a:lnSpc>
            </a:pPr>
          </a:p>
          <a:p>
            <a:pPr algn="ctr" marL="335593" indent="-167796" lvl="1">
              <a:lnSpc>
                <a:spcPts val="2176"/>
              </a:lnSpc>
              <a:buFont typeface="Arial"/>
              <a:buChar char="•"/>
            </a:pPr>
            <a:r>
              <a:rPr lang="en-US" sz="1554" spc="12">
                <a:solidFill>
                  <a:srgbClr val="F7F3F2"/>
                </a:solidFill>
                <a:latin typeface="Montserrat"/>
                <a:ea typeface="Montserrat"/>
                <a:cs typeface="Montserrat"/>
                <a:sym typeface="Montserrat"/>
              </a:rPr>
              <a:t>Order Year – Filter to select and compare performance across years.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737082">
            <a:off x="-745575" y="90826"/>
            <a:ext cx="19779150" cy="10105347"/>
          </a:xfrm>
          <a:custGeom>
            <a:avLst/>
            <a:gdLst/>
            <a:ahLst/>
            <a:cxnLst/>
            <a:rect r="r" b="b" t="t" l="l"/>
            <a:pathLst>
              <a:path h="10105347" w="19779150">
                <a:moveTo>
                  <a:pt x="0" y="0"/>
                </a:moveTo>
                <a:lnTo>
                  <a:pt x="19779150" y="0"/>
                </a:lnTo>
                <a:lnTo>
                  <a:pt x="19779150" y="10105348"/>
                </a:lnTo>
                <a:lnTo>
                  <a:pt x="0" y="101053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2090" y="1357227"/>
            <a:ext cx="15243820" cy="8479855"/>
          </a:xfrm>
          <a:custGeom>
            <a:avLst/>
            <a:gdLst/>
            <a:ahLst/>
            <a:cxnLst/>
            <a:rect r="r" b="b" t="t" l="l"/>
            <a:pathLst>
              <a:path h="8479855" w="15243820">
                <a:moveTo>
                  <a:pt x="0" y="0"/>
                </a:moveTo>
                <a:lnTo>
                  <a:pt x="15243820" y="0"/>
                </a:lnTo>
                <a:lnTo>
                  <a:pt x="15243820" y="8479855"/>
                </a:lnTo>
                <a:lnTo>
                  <a:pt x="0" y="84798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95" t="0" r="-695" b="-252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44020" y="630543"/>
            <a:ext cx="5269348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b="true" sz="2600" spc="2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Dashboard Screenshot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3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5367041"/>
            <a:chOff x="0" y="0"/>
            <a:chExt cx="2833290" cy="83149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33290" cy="831495"/>
            </a:xfrm>
            <a:custGeom>
              <a:avLst/>
              <a:gdLst/>
              <a:ahLst/>
              <a:cxnLst/>
              <a:rect r="r" b="b" t="t" l="l"/>
              <a:pathLst>
                <a:path h="831495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831495"/>
                  </a:lnTo>
                  <a:lnTo>
                    <a:pt x="0" y="831495"/>
                  </a:lnTo>
                  <a:close/>
                </a:path>
              </a:pathLst>
            </a:custGeom>
            <a:blipFill>
              <a:blip r:embed="rId2"/>
              <a:stretch>
                <a:fillRect l="0" t="-77779" r="0" b="-77779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2660921" y="1707185"/>
            <a:ext cx="15801436" cy="6872631"/>
            <a:chOff x="0" y="0"/>
            <a:chExt cx="4161695" cy="181007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161695" cy="1810076"/>
            </a:xfrm>
            <a:custGeom>
              <a:avLst/>
              <a:gdLst/>
              <a:ahLst/>
              <a:cxnLst/>
              <a:rect r="r" b="b" t="t" l="l"/>
              <a:pathLst>
                <a:path h="1810076" w="4161695">
                  <a:moveTo>
                    <a:pt x="0" y="0"/>
                  </a:moveTo>
                  <a:lnTo>
                    <a:pt x="4161695" y="0"/>
                  </a:lnTo>
                  <a:lnTo>
                    <a:pt x="4161695" y="1810076"/>
                  </a:lnTo>
                  <a:lnTo>
                    <a:pt x="0" y="1810076"/>
                  </a:lnTo>
                  <a:close/>
                </a:path>
              </a:pathLst>
            </a:custGeom>
            <a:solidFill>
              <a:srgbClr val="000000">
                <a:alpha val="74902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95275"/>
              <a:ext cx="4161695" cy="21053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81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118847" y="1868180"/>
            <a:ext cx="8304929" cy="815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09"/>
              </a:lnSpc>
            </a:pPr>
            <a:r>
              <a:rPr lang="en-US" sz="465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Key Business Insights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29731" y="3112638"/>
            <a:ext cx="14994063" cy="4356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1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1. Technology is the leading category in terms of total sales, followed by Office Supplies and Furniture.</a:t>
            </a:r>
          </a:p>
          <a:p>
            <a:pPr algn="l">
              <a:lnSpc>
                <a:spcPts val="3499"/>
              </a:lnSpc>
            </a:pPr>
            <a:r>
              <a:rPr lang="en-US" sz="2499" spc="1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 The West region contributes the highest sales, while the South region shows potential for growth with fewer orders but consistent revenue.</a:t>
            </a:r>
          </a:p>
          <a:p>
            <a:pPr algn="l">
              <a:lnSpc>
                <a:spcPts val="3499"/>
              </a:lnSpc>
            </a:pPr>
            <a:r>
              <a:rPr lang="en-US" sz="2499" spc="1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 California consistently outperforms other states, making it the top-performing region across all categories.</a:t>
            </a:r>
          </a:p>
          <a:p>
            <a:pPr algn="l">
              <a:lnSpc>
                <a:spcPts val="3499"/>
              </a:lnSpc>
            </a:pPr>
            <a:r>
              <a:rPr lang="en-US" sz="2499" spc="1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 Most purchases are made by the Consumer segment, indicating strong engagement from individual customers.</a:t>
            </a:r>
          </a:p>
          <a:p>
            <a:pPr algn="l">
              <a:lnSpc>
                <a:spcPts val="3499"/>
              </a:lnSpc>
            </a:pPr>
            <a:r>
              <a:rPr lang="en-US" sz="2499" spc="1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5. Sales see a noticeable peak during November and December, hinting at a holiday season impact or end-of-year bulk orders.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DAGvam1Zto0</dc:identifier>
  <dcterms:modified xsi:type="dcterms:W3CDTF">2011-08-01T06:04:30Z</dcterms:modified>
  <cp:revision>1</cp:revision>
  <dc:title>Black and White Simple Monotone Brand Audit Presentation</dc:title>
</cp:coreProperties>
</file>

<file path=docProps/thumbnail.jpeg>
</file>